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76" r:id="rId6"/>
    <p:sldId id="277" r:id="rId7"/>
    <p:sldId id="279" r:id="rId8"/>
    <p:sldId id="280" r:id="rId9"/>
    <p:sldId id="264" r:id="rId10"/>
    <p:sldId id="265" r:id="rId11"/>
    <p:sldId id="271" r:id="rId12"/>
    <p:sldId id="273" r:id="rId13"/>
    <p:sldId id="274" r:id="rId14"/>
    <p:sldId id="272" r:id="rId15"/>
    <p:sldId id="268" r:id="rId16"/>
    <p:sldId id="267" r:id="rId17"/>
    <p:sldId id="266" r:id="rId18"/>
    <p:sldId id="269" r:id="rId19"/>
    <p:sldId id="270" r:id="rId20"/>
    <p:sldId id="281" r:id="rId21"/>
    <p:sldId id="283" r:id="rId22"/>
    <p:sldId id="282" r:id="rId23"/>
    <p:sldId id="260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2" autoAdjust="0"/>
    <p:restoredTop sz="94660"/>
  </p:normalViewPr>
  <p:slideViewPr>
    <p:cSldViewPr>
      <p:cViewPr varScale="1">
        <p:scale>
          <a:sx n="83" d="100"/>
          <a:sy n="83" d="100"/>
        </p:scale>
        <p:origin x="141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 descr="титул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4288"/>
            <a:ext cx="9144000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0" descr="титул1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35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DA609-2988-4A46-80B2-4CA1C1C92A2F}" type="datetimeFigureOut">
              <a:rPr lang="ru-RU"/>
              <a:pPr>
                <a:defRPr/>
              </a:pPr>
              <a:t>13.05.2025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9C77A-01BC-4661-A011-4D63928312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B3406-CC41-400A-B689-8616CAB7B0E1}" type="datetimeFigureOut">
              <a:rPr lang="ru-RU"/>
              <a:pPr>
                <a:defRPr/>
              </a:pPr>
              <a:t>13.05.2025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C6650-02B5-40D0-973C-FEEB3AB41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54937-A5A4-4261-B722-CE9F2E557516}" type="datetimeFigureOut">
              <a:rPr lang="ru-RU"/>
              <a:pPr>
                <a:defRPr/>
              </a:pPr>
              <a:t>13.05.2025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0F062-0EAA-4F57-8FBD-47D2DE9483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76FBA-ACA6-4E86-B831-C166CFE4973B}" type="datetimeFigureOut">
              <a:rPr lang="ru-RU"/>
              <a:pPr>
                <a:defRPr/>
              </a:pPr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585A1-2AF2-42B6-B630-A3C4121676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7A392-AD4D-4756-A4DA-118F6E2CB02E}" type="datetimeFigureOut">
              <a:rPr lang="ru-RU"/>
              <a:pPr>
                <a:defRPr/>
              </a:pPr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4FF08-299C-455F-8A11-961CD8BD5E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873F1-353F-4640-87D7-6A19FE0F578D}" type="datetimeFigureOut">
              <a:rPr lang="ru-RU"/>
              <a:pPr>
                <a:defRPr/>
              </a:pPr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3DE8C-6754-4510-BC32-C66725F57C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рабочий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 descr="3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12700"/>
            <a:ext cx="9144000" cy="683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8" descr="3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7938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86DCB-9797-4712-9DC4-C115E2E4C7FF}" type="datetimeFigureOut">
              <a:rPr lang="ru-RU"/>
              <a:pPr>
                <a:defRPr/>
              </a:pPr>
              <a:t>13.05.2025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675DF-8F47-49F1-85EE-ECA03FA91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рабочий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 descr="3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12700"/>
            <a:ext cx="9144000" cy="683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8" descr="3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7938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9" descr="й.jp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34925"/>
            <a:ext cx="9144000" cy="678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19518-0B18-48F3-BB5C-1A30CD250D14}" type="datetimeFigureOut">
              <a:rPr lang="ru-RU"/>
              <a:pPr>
                <a:defRPr/>
              </a:pPr>
              <a:t>13.05.2025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5094D-58E3-4101-B78D-67EA3F6F21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85DB7-F0A2-4509-A422-DF6C57CC11A5}" type="datetimeFigureOut">
              <a:rPr lang="ru-RU"/>
              <a:pPr>
                <a:defRPr/>
              </a:pPr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77907-6599-4E44-B558-63FB0B2F2D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47EA1-E7D8-41A7-BE92-3BA22D93D35E}" type="datetimeFigureOut">
              <a:rPr lang="ru-RU"/>
              <a:pPr>
                <a:defRPr/>
              </a:pPr>
              <a:t>13.05.2025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F45EF-2FFF-4A2B-AD62-234619C69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659F4-AB23-46E2-BF7A-0C0D9E4A9DF0}" type="datetimeFigureOut">
              <a:rPr lang="ru-RU"/>
              <a:pPr>
                <a:defRPr/>
              </a:pPr>
              <a:t>13.05.2025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5B490-E2A1-45F7-87FF-C3EE1EEF72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95B89-DB82-4A16-BB45-704BF2B8078D}" type="datetimeFigureOut">
              <a:rPr lang="ru-RU"/>
              <a:pPr>
                <a:defRPr/>
              </a:pPr>
              <a:t>13.05.2025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5621B-5B66-403B-806B-FF40F20185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08799-CB2C-4530-9A81-51C830574771}" type="datetimeFigureOut">
              <a:rPr lang="ru-RU"/>
              <a:pPr>
                <a:defRPr/>
              </a:pPr>
              <a:t>13.05.2025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1D22B-91EB-4379-B685-A5640C65CD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A4105E-0019-46E3-B0BB-77A1E7B62CF5}" type="datetimeFigureOut">
              <a:rPr lang="ru-RU"/>
              <a:pPr>
                <a:defRPr/>
              </a:pPr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E0BAF60-51F9-42F2-BFFE-77E5A9685B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Рисунок 6" descr="чистый.jpg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635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Рисунок 7" descr="чистый.jpg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0" y="34925"/>
            <a:ext cx="9144000" cy="678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4" r:id="rId4"/>
    <p:sldLayoutId id="2147483660" r:id="rId5"/>
    <p:sldLayoutId id="2147483659" r:id="rId6"/>
    <p:sldLayoutId id="2147483658" r:id="rId7"/>
    <p:sldLayoutId id="2147483657" r:id="rId8"/>
    <p:sldLayoutId id="2147483656" r:id="rId9"/>
    <p:sldLayoutId id="2147483655" r:id="rId10"/>
    <p:sldLayoutId id="2147483654" r:id="rId11"/>
    <p:sldLayoutId id="2147483653" r:id="rId12"/>
    <p:sldLayoutId id="214748365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4.jpeg"/><Relationship Id="rId7" Type="http://schemas.openxmlformats.org/officeDocument/2006/relationships/image" Target="../media/image39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eg"/><Relationship Id="rId11" Type="http://schemas.openxmlformats.org/officeDocument/2006/relationships/image" Target="../media/image50.jpeg"/><Relationship Id="rId5" Type="http://schemas.openxmlformats.org/officeDocument/2006/relationships/image" Target="../media/image45.jpeg"/><Relationship Id="rId10" Type="http://schemas.openxmlformats.org/officeDocument/2006/relationships/image" Target="../media/image49.jpeg"/><Relationship Id="rId4" Type="http://schemas.openxmlformats.org/officeDocument/2006/relationships/image" Target="../media/image38.jpeg"/><Relationship Id="rId9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692150"/>
            <a:ext cx="3636963" cy="27273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536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3500438"/>
            <a:ext cx="4732338" cy="284797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5363" name="Text Box 7"/>
          <p:cNvSpPr txBox="1">
            <a:spLocks noChangeArrowheads="1"/>
          </p:cNvSpPr>
          <p:nvPr/>
        </p:nvSpPr>
        <p:spPr bwMode="auto">
          <a:xfrm>
            <a:off x="1547813" y="1052513"/>
            <a:ext cx="324008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Музей «Боевой и трудовой славы» МБОУ «Верхне-Тимерлековская СОШ» Рыбно-Слободского муниципального района Республики Татарстан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4"/>
          <p:cNvSpPr txBox="1">
            <a:spLocks noChangeArrowheads="1"/>
          </p:cNvSpPr>
          <p:nvPr/>
        </p:nvSpPr>
        <p:spPr bwMode="auto">
          <a:xfrm>
            <a:off x="1187450" y="5661025"/>
            <a:ext cx="64817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4578" name="Text Box 5"/>
          <p:cNvSpPr txBox="1">
            <a:spLocks noChangeArrowheads="1"/>
          </p:cNvSpPr>
          <p:nvPr/>
        </p:nvSpPr>
        <p:spPr bwMode="auto">
          <a:xfrm>
            <a:off x="900113" y="5445125"/>
            <a:ext cx="6192837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i="1"/>
              <a:t>Накануне 70 летия Великой Победы был торжественно открыт новый оснащенный музей «Боевой и трудовой славы», где один из экспозиции посвящен  Бари Ганиевичу Шавалиеву</a:t>
            </a:r>
          </a:p>
        </p:txBody>
      </p:sp>
      <p:pic>
        <p:nvPicPr>
          <p:cNvPr id="24579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196975"/>
            <a:ext cx="7677150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4"/>
          <p:cNvSpPr txBox="1">
            <a:spLocks noChangeArrowheads="1"/>
          </p:cNvSpPr>
          <p:nvPr/>
        </p:nvSpPr>
        <p:spPr bwMode="auto">
          <a:xfrm>
            <a:off x="1042988" y="836613"/>
            <a:ext cx="7632700" cy="531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/>
              <a:t>Музей «Боевой и трудовой славы» открыт 9 мая 1975 года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/>
              <a:t>Бессменным руководителем был Магъсум Муртазинович Мустафин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/>
              <a:t>31 марта 1999 года музей получил свидетельство №62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/>
              <a:t>Профиль музея – военно-патриотический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/>
              <a:t>В музее 1100 экспонатов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/>
              <a:t>Основные разделы музея</a:t>
            </a:r>
          </a:p>
          <a:p>
            <a:pPr>
              <a:spcBef>
                <a:spcPct val="50000"/>
              </a:spcBef>
            </a:pPr>
            <a:r>
              <a:rPr lang="ru-RU"/>
              <a:t>1."Они сражались за Родину". </a:t>
            </a:r>
          </a:p>
          <a:p>
            <a:pPr>
              <a:spcBef>
                <a:spcPct val="50000"/>
              </a:spcBef>
            </a:pPr>
            <a:r>
              <a:rPr lang="ru-RU"/>
              <a:t>2.История села и колхоза. </a:t>
            </a:r>
          </a:p>
          <a:p>
            <a:pPr>
              <a:spcBef>
                <a:spcPct val="50000"/>
              </a:spcBef>
            </a:pPr>
            <a:r>
              <a:rPr lang="ru-RU"/>
              <a:t>3. "Он повторил подвиг Александра Матросова" </a:t>
            </a:r>
          </a:p>
          <a:p>
            <a:pPr>
              <a:spcBef>
                <a:spcPct val="50000"/>
              </a:spcBef>
            </a:pPr>
            <a:r>
              <a:rPr lang="ru-RU"/>
              <a:t>4. История школы. </a:t>
            </a:r>
          </a:p>
          <a:p>
            <a:pPr>
              <a:spcBef>
                <a:spcPct val="50000"/>
              </a:spcBef>
            </a:pPr>
            <a:r>
              <a:rPr lang="ru-RU"/>
              <a:t>5.Знатные люди, ветераны и новаторы производства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/>
              <a:t>Площадь музея – 39,8 кв.м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5"/>
          <p:cNvSpPr txBox="1">
            <a:spLocks noChangeArrowheads="1"/>
          </p:cNvSpPr>
          <p:nvPr/>
        </p:nvSpPr>
        <p:spPr bwMode="auto">
          <a:xfrm>
            <a:off x="1258888" y="836613"/>
            <a:ext cx="7416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На базе музея проводятся встречи, семинары, конференции</a:t>
            </a:r>
          </a:p>
        </p:txBody>
      </p:sp>
      <p:pic>
        <p:nvPicPr>
          <p:cNvPr id="2662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3429000"/>
            <a:ext cx="4535487" cy="301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1484313"/>
            <a:ext cx="2449513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1484313"/>
            <a:ext cx="2447925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7763" y="1484313"/>
            <a:ext cx="2376487" cy="185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Изображение 5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196975"/>
            <a:ext cx="3529012" cy="230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3789363"/>
            <a:ext cx="3121025" cy="234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013" y="1196975"/>
            <a:ext cx="3024187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716338"/>
            <a:ext cx="3005137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 Box 11"/>
          <p:cNvSpPr txBox="1">
            <a:spLocks noChangeArrowheads="1"/>
          </p:cNvSpPr>
          <p:nvPr/>
        </p:nvSpPr>
        <p:spPr bwMode="auto">
          <a:xfrm>
            <a:off x="1042988" y="620713"/>
            <a:ext cx="7273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Основная работа музея – воспитание подрастающего поколения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5"/>
          <p:cNvSpPr txBox="1">
            <a:spLocks noChangeArrowheads="1"/>
          </p:cNvSpPr>
          <p:nvPr/>
        </p:nvSpPr>
        <p:spPr bwMode="auto">
          <a:xfrm>
            <a:off x="1331913" y="549275"/>
            <a:ext cx="7127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Уникальные экспонаты музея</a:t>
            </a:r>
          </a:p>
        </p:txBody>
      </p:sp>
      <p:pic>
        <p:nvPicPr>
          <p:cNvPr id="28674" name="Picture 5" descr="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052513"/>
            <a:ext cx="2508250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9"/>
          <p:cNvSpPr txBox="1">
            <a:spLocks noChangeArrowheads="1"/>
          </p:cNvSpPr>
          <p:nvPr/>
        </p:nvSpPr>
        <p:spPr bwMode="auto">
          <a:xfrm>
            <a:off x="1116013" y="2852738"/>
            <a:ext cx="23764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/>
              <a:t>Детская фотография Бари Шавалиева</a:t>
            </a:r>
          </a:p>
        </p:txBody>
      </p:sp>
      <p:pic>
        <p:nvPicPr>
          <p:cNvPr id="28676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1052513"/>
            <a:ext cx="157797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 Box 12"/>
          <p:cNvSpPr txBox="1">
            <a:spLocks noChangeArrowheads="1"/>
          </p:cNvSpPr>
          <p:nvPr/>
        </p:nvSpPr>
        <p:spPr bwMode="auto">
          <a:xfrm>
            <a:off x="3779838" y="3284538"/>
            <a:ext cx="4895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/>
              <a:t>         Солдатские письма и фотографии</a:t>
            </a:r>
          </a:p>
        </p:txBody>
      </p:sp>
      <p:pic>
        <p:nvPicPr>
          <p:cNvPr id="28678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59563" y="1052513"/>
            <a:ext cx="15811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1638" y="3860800"/>
            <a:ext cx="2592387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0" name="Text Box 20"/>
          <p:cNvSpPr txBox="1">
            <a:spLocks noChangeArrowheads="1"/>
          </p:cNvSpPr>
          <p:nvPr/>
        </p:nvSpPr>
        <p:spPr bwMode="auto">
          <a:xfrm>
            <a:off x="6948488" y="3644900"/>
            <a:ext cx="1655762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/>
              <a:t>Копии архивных документов рассказывающие о жизни села времен Великой Отечественной войны</a:t>
            </a:r>
          </a:p>
          <a:p>
            <a:pPr>
              <a:spcBef>
                <a:spcPct val="50000"/>
              </a:spcBef>
            </a:pPr>
            <a:endParaRPr lang="ru-RU" sz="1400" b="1"/>
          </a:p>
        </p:txBody>
      </p:sp>
      <p:pic>
        <p:nvPicPr>
          <p:cNvPr id="28681" name="Picture 2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16013" y="3500438"/>
            <a:ext cx="1306512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2" name="Text Box 23"/>
          <p:cNvSpPr txBox="1">
            <a:spLocks noChangeArrowheads="1"/>
          </p:cNvSpPr>
          <p:nvPr/>
        </p:nvSpPr>
        <p:spPr bwMode="auto">
          <a:xfrm>
            <a:off x="2627313" y="3644900"/>
            <a:ext cx="1439862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/>
              <a:t>Шинель Валиева Абрара, после того как он погиб во время Ленинградской блокады, его друзья отправили семье воина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4"/>
          <p:cNvSpPr txBox="1">
            <a:spLocks noChangeArrowheads="1"/>
          </p:cNvSpPr>
          <p:nvPr/>
        </p:nvSpPr>
        <p:spPr bwMode="auto">
          <a:xfrm>
            <a:off x="1763713" y="765175"/>
            <a:ext cx="70564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Вторая экспозиция посвящена односельчанам в годы Великой Отечественной войны</a:t>
            </a:r>
          </a:p>
        </p:txBody>
      </p:sp>
      <p:pic>
        <p:nvPicPr>
          <p:cNvPr id="2969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484313"/>
            <a:ext cx="3165475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1484313"/>
            <a:ext cx="3167063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1413" y="4005263"/>
            <a:ext cx="3940175" cy="222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4"/>
          <p:cNvSpPr txBox="1">
            <a:spLocks noChangeArrowheads="1"/>
          </p:cNvSpPr>
          <p:nvPr/>
        </p:nvSpPr>
        <p:spPr bwMode="auto">
          <a:xfrm>
            <a:off x="1763713" y="765175"/>
            <a:ext cx="70564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Вторая экспозиция посвящена односельчанам в годы Великой Отечественной войны</a:t>
            </a:r>
          </a:p>
        </p:txBody>
      </p:sp>
      <p:pic>
        <p:nvPicPr>
          <p:cNvPr id="3072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412875"/>
            <a:ext cx="1373187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1412875"/>
            <a:ext cx="1325563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7175" y="1412875"/>
            <a:ext cx="1325563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80063" y="1412875"/>
            <a:ext cx="129857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4388" y="1412875"/>
            <a:ext cx="1382712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42988" y="3500438"/>
            <a:ext cx="2141537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1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63938" y="3573463"/>
            <a:ext cx="200818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1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84888" y="3500438"/>
            <a:ext cx="2095500" cy="148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0" name="Picture 1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79613" y="5084763"/>
            <a:ext cx="186055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643438" y="5084763"/>
            <a:ext cx="1839912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4"/>
          <p:cNvSpPr txBox="1">
            <a:spLocks noChangeArrowheads="1"/>
          </p:cNvSpPr>
          <p:nvPr/>
        </p:nvSpPr>
        <p:spPr bwMode="auto">
          <a:xfrm>
            <a:off x="1187450" y="981075"/>
            <a:ext cx="7488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/>
              <a:t>Организация на базе музея научно-исследовательской и культурно-просветительской работы </a:t>
            </a:r>
          </a:p>
        </p:txBody>
      </p:sp>
      <p:pic>
        <p:nvPicPr>
          <p:cNvPr id="3174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700213"/>
            <a:ext cx="1590675" cy="211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1700213"/>
            <a:ext cx="156845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363" y="1700213"/>
            <a:ext cx="156845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7050" y="1700213"/>
            <a:ext cx="1565275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Text Box 9"/>
          <p:cNvSpPr txBox="1">
            <a:spLocks noChangeArrowheads="1"/>
          </p:cNvSpPr>
          <p:nvPr/>
        </p:nvSpPr>
        <p:spPr bwMode="auto">
          <a:xfrm>
            <a:off x="1116013" y="4005263"/>
            <a:ext cx="7632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Издано 4 книги по истории села Верхний Тимерлек</a:t>
            </a:r>
          </a:p>
        </p:txBody>
      </p:sp>
      <p:pic>
        <p:nvPicPr>
          <p:cNvPr id="31751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03350" y="4365625"/>
            <a:ext cx="148590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2" name="Text Box 11"/>
          <p:cNvSpPr txBox="1">
            <a:spLocks noChangeArrowheads="1"/>
          </p:cNvSpPr>
          <p:nvPr/>
        </p:nvSpPr>
        <p:spPr bwMode="auto">
          <a:xfrm>
            <a:off x="3492500" y="4724400"/>
            <a:ext cx="2808288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На основе краеведческих материалов написана авторская программа элективного курса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4"/>
          <p:cNvSpPr txBox="1">
            <a:spLocks noChangeArrowheads="1"/>
          </p:cNvSpPr>
          <p:nvPr/>
        </p:nvSpPr>
        <p:spPr bwMode="auto">
          <a:xfrm>
            <a:off x="1331913" y="836613"/>
            <a:ext cx="7343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 Публикаций  в научных и общественно-политических изданиях </a:t>
            </a:r>
          </a:p>
        </p:txBody>
      </p:sp>
      <p:sp>
        <p:nvSpPr>
          <p:cNvPr id="32770" name="Text Box 5"/>
          <p:cNvSpPr txBox="1">
            <a:spLocks noChangeArrowheads="1"/>
          </p:cNvSpPr>
          <p:nvPr/>
        </p:nvSpPr>
        <p:spPr bwMode="auto">
          <a:xfrm>
            <a:off x="971550" y="5157788"/>
            <a:ext cx="58324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В журналах “Мәйдан”, “Мәгариф”</a:t>
            </a:r>
            <a:r>
              <a:rPr lang="tt-RU"/>
              <a:t>, “Безнең мирас”</a:t>
            </a:r>
            <a:r>
              <a:rPr lang="ru-RU"/>
              <a:t> ,  в газетах “Ватаным Татарстан”, “Мәгърифәт”, “Мәдәни җомга”, “Авыл офыклары”  опубликовано около 50 статей </a:t>
            </a:r>
          </a:p>
        </p:txBody>
      </p:sp>
      <p:pic>
        <p:nvPicPr>
          <p:cNvPr id="32771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268413"/>
            <a:ext cx="2047875" cy="149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1268413"/>
            <a:ext cx="15367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1341438"/>
            <a:ext cx="2047875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550" y="2852738"/>
            <a:ext cx="2047875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32138" y="3500438"/>
            <a:ext cx="2047875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48488" y="3789363"/>
            <a:ext cx="1728787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92950" y="1341438"/>
            <a:ext cx="1490663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8" name="Picture 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08625" y="3068638"/>
            <a:ext cx="1338263" cy="197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6"/>
          <p:cNvSpPr txBox="1">
            <a:spLocks noChangeArrowheads="1"/>
          </p:cNvSpPr>
          <p:nvPr/>
        </p:nvSpPr>
        <p:spPr bwMode="auto">
          <a:xfrm>
            <a:off x="1258888" y="765175"/>
            <a:ext cx="1512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3795" name="Text Box 8"/>
          <p:cNvSpPr txBox="1">
            <a:spLocks noChangeArrowheads="1"/>
          </p:cNvSpPr>
          <p:nvPr/>
        </p:nvSpPr>
        <p:spPr bwMode="auto">
          <a:xfrm>
            <a:off x="1258888" y="692150"/>
            <a:ext cx="6913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Формы работы с населением (в т.ч. инновационные). </a:t>
            </a:r>
          </a:p>
        </p:txBody>
      </p:sp>
      <p:sp>
        <p:nvSpPr>
          <p:cNvPr id="33796" name="Text Box 9"/>
          <p:cNvSpPr txBox="1">
            <a:spLocks noChangeArrowheads="1"/>
          </p:cNvSpPr>
          <p:nvPr/>
        </p:nvSpPr>
        <p:spPr bwMode="auto">
          <a:xfrm>
            <a:off x="4356100" y="4365625"/>
            <a:ext cx="424815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/>
              <a:t>На сайте школы можно   знакомится краеведческими материалами рассказывающие о Великой Отечественной войне. Есть возможность виртуально познакомится музеем</a:t>
            </a:r>
          </a:p>
        </p:txBody>
      </p:sp>
      <p:sp>
        <p:nvSpPr>
          <p:cNvPr id="33797" name="Text Box 10"/>
          <p:cNvSpPr txBox="1">
            <a:spLocks noChangeArrowheads="1"/>
          </p:cNvSpPr>
          <p:nvPr/>
        </p:nvSpPr>
        <p:spPr bwMode="auto">
          <a:xfrm>
            <a:off x="1331913" y="1341438"/>
            <a:ext cx="2879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Проводятся экскурсии</a:t>
            </a:r>
          </a:p>
        </p:txBody>
      </p:sp>
      <p:pic>
        <p:nvPicPr>
          <p:cNvPr id="33798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4292600"/>
            <a:ext cx="2554287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700213"/>
            <a:ext cx="2860675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0" name="Text Box 15"/>
          <p:cNvSpPr txBox="1">
            <a:spLocks noChangeArrowheads="1"/>
          </p:cNvSpPr>
          <p:nvPr/>
        </p:nvSpPr>
        <p:spPr bwMode="auto">
          <a:xfrm>
            <a:off x="1258888" y="3789363"/>
            <a:ext cx="2592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Проводятся встречи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638" y="1672827"/>
            <a:ext cx="4223716" cy="26197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4"/>
          <p:cNvSpPr txBox="1">
            <a:spLocks noChangeArrowheads="1"/>
          </p:cNvSpPr>
          <p:nvPr/>
        </p:nvSpPr>
        <p:spPr bwMode="auto">
          <a:xfrm>
            <a:off x="1258888" y="765175"/>
            <a:ext cx="38179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Музей был открыт 9 мая 1975 года в здании старой школы</a:t>
            </a:r>
          </a:p>
        </p:txBody>
      </p:sp>
      <p:pic>
        <p:nvPicPr>
          <p:cNvPr id="1638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620713"/>
            <a:ext cx="4029075" cy="30226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638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557338"/>
            <a:ext cx="3363912" cy="210185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5292725" y="4221163"/>
            <a:ext cx="31670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2000 году </a:t>
            </a:r>
            <a:r>
              <a:rPr lang="ru-RU" dirty="0" smtClean="0"/>
              <a:t>открылось </a:t>
            </a:r>
            <a:r>
              <a:rPr lang="ru-RU" dirty="0"/>
              <a:t>здание новой школы</a:t>
            </a:r>
          </a:p>
        </p:txBody>
      </p:sp>
      <p:pic>
        <p:nvPicPr>
          <p:cNvPr id="16389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013" y="3789363"/>
            <a:ext cx="3384550" cy="25400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Участие в конкурсах 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96752"/>
            <a:ext cx="3233332" cy="24249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93" y="3843327"/>
            <a:ext cx="3191455" cy="23935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096" y="1988840"/>
            <a:ext cx="4007556" cy="267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26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Участие в конкурсах 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062224"/>
            <a:ext cx="1562411" cy="21477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83484" y="525444"/>
            <a:ext cx="2816316" cy="38713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1" y="4005064"/>
            <a:ext cx="1603995" cy="22048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978" y="1088937"/>
            <a:ext cx="2016224" cy="27715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077072"/>
            <a:ext cx="1508264" cy="213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5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Участие на конференциях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459" y="1043510"/>
            <a:ext cx="3102924" cy="233495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789040"/>
            <a:ext cx="2560182" cy="19265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043510"/>
            <a:ext cx="3371867" cy="2528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645024"/>
            <a:ext cx="3708072" cy="247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8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4"/>
          <p:cNvSpPr txBox="1">
            <a:spLocks noChangeArrowheads="1"/>
          </p:cNvSpPr>
          <p:nvPr/>
        </p:nvSpPr>
        <p:spPr bwMode="auto">
          <a:xfrm>
            <a:off x="1116013" y="2708275"/>
            <a:ext cx="7273925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Работу выполнил – Габдрахманов Ильфар Габделхаевич,</a:t>
            </a:r>
          </a:p>
          <a:p>
            <a:pPr>
              <a:spcBef>
                <a:spcPct val="50000"/>
              </a:spcBef>
            </a:pPr>
            <a:r>
              <a:rPr lang="ru-RU"/>
              <a:t>учитель истории МБОУ «Верхне-Тимерлековская СОШ» Рыбно-Слободского муниципального района Республики Татарстан, директор школы, руководитель музея «Боевой и трудовой славы»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4"/>
          <p:cNvSpPr txBox="1">
            <a:spLocks noChangeArrowheads="1"/>
          </p:cNvSpPr>
          <p:nvPr/>
        </p:nvSpPr>
        <p:spPr bwMode="auto">
          <a:xfrm>
            <a:off x="1187450" y="908050"/>
            <a:ext cx="424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Создание музей связано с именем Бари Ганиевича Шавалиева</a:t>
            </a:r>
          </a:p>
        </p:txBody>
      </p:sp>
      <p:pic>
        <p:nvPicPr>
          <p:cNvPr id="17410" name="Picture 4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600" y="620713"/>
            <a:ext cx="3225800" cy="41751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1331913" y="1916113"/>
            <a:ext cx="403225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latin typeface="Arial Unicode MS" pitchFamily="34" charset="-128"/>
              </a:rPr>
              <a:t>Шавалиев Бари Ганиевич (1925-1944), участник Великой Отечественной войны, повторивший подвиг Александра Матросова в бою при участии в операции “Багратион” 23 июня 1944 г. Родился в семье Гани и Минджихан Шавалиевых в деревне Нижний Тимерлек Рыбно-Слободского района ТАССР 4 марта 1925 г. </a:t>
            </a:r>
            <a:r>
              <a:rPr lang="ru-RU" b="1" i="1"/>
              <a:t> Окончил Верхне-Тимерлековскую семилетнюю школу</a:t>
            </a:r>
          </a:p>
          <a:p>
            <a:pPr>
              <a:spcBef>
                <a:spcPct val="50000"/>
              </a:spcBef>
            </a:pPr>
            <a:endParaRPr lang="ru-RU" b="1" i="1"/>
          </a:p>
          <a:p>
            <a:pPr>
              <a:spcBef>
                <a:spcPct val="50000"/>
              </a:spcBef>
            </a:pPr>
            <a:endParaRPr lang="ru-RU" b="1" i="1">
              <a:latin typeface="Arial Unicode MS" pitchFamily="34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549275"/>
            <a:ext cx="3575050" cy="46450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8434" name="Picture 5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549275"/>
            <a:ext cx="3330575" cy="47053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8435" name="Text Box 6"/>
          <p:cNvSpPr txBox="1">
            <a:spLocks noChangeArrowheads="1"/>
          </p:cNvSpPr>
          <p:nvPr/>
        </p:nvSpPr>
        <p:spPr bwMode="auto">
          <a:xfrm>
            <a:off x="1403350" y="5445125"/>
            <a:ext cx="6913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/>
              <a:t>Шаукат Галиев в московском архиве нашел листовку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620713"/>
            <a:ext cx="7775575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5" descr="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4365625"/>
            <a:ext cx="1439862" cy="19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3348038" y="4581525"/>
            <a:ext cx="38163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latin typeface="Times New Roman" pitchFamily="18" charset="0"/>
              </a:rPr>
              <a:t>Народный поэт Республики Татарстан пишет краеведам Верхне-Тимерлековской школы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620713"/>
            <a:ext cx="3457575" cy="325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 Box 5"/>
          <p:cNvSpPr txBox="1">
            <a:spLocks noChangeArrowheads="1"/>
          </p:cNvSpPr>
          <p:nvPr/>
        </p:nvSpPr>
        <p:spPr bwMode="auto">
          <a:xfrm>
            <a:off x="1042988" y="3933825"/>
            <a:ext cx="2735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Стихотворение Шауката Галиева</a:t>
            </a:r>
          </a:p>
        </p:txBody>
      </p:sp>
      <p:pic>
        <p:nvPicPr>
          <p:cNvPr id="20483" name="Picture 5" descr="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3933825"/>
            <a:ext cx="2112963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620713"/>
            <a:ext cx="2609850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5867400" y="4508500"/>
            <a:ext cx="280828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latin typeface="Times New Roman" pitchFamily="18" charset="0"/>
              </a:rPr>
              <a:t>Шамиль Ракипов написал книгу «О чем говорят цветы»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620713"/>
            <a:ext cx="4394200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 Box 5"/>
          <p:cNvSpPr txBox="1">
            <a:spLocks noChangeArrowheads="1"/>
          </p:cNvSpPr>
          <p:nvPr/>
        </p:nvSpPr>
        <p:spPr bwMode="auto">
          <a:xfrm>
            <a:off x="5724525" y="2276475"/>
            <a:ext cx="28797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/>
              <a:t>На Родине Бари Шавалиева был открыт бюст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5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549275"/>
            <a:ext cx="3598862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 Box 6"/>
          <p:cNvSpPr txBox="1">
            <a:spLocks noChangeArrowheads="1"/>
          </p:cNvSpPr>
          <p:nvPr/>
        </p:nvSpPr>
        <p:spPr bwMode="auto">
          <a:xfrm>
            <a:off x="971550" y="5300663"/>
            <a:ext cx="5905500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i="1">
                <a:latin typeface="Arial Unicode MS" pitchFamily="34" charset="-128"/>
              </a:rPr>
              <a:t>Мать героя Минджихан апа 9 мая 1975 года торжественно открыла Верхне-Тимерлековский школьный музей «Боевой и трудовой славы»</a:t>
            </a:r>
            <a:r>
              <a:rPr lang="ru-RU" b="1" i="1">
                <a:latin typeface="Arial Unicode MS" pitchFamily="34" charset="-128"/>
              </a:rPr>
              <a:t> </a:t>
            </a:r>
          </a:p>
        </p:txBody>
      </p:sp>
      <p:pic>
        <p:nvPicPr>
          <p:cNvPr id="22531" name="Picture 7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549275"/>
            <a:ext cx="3757612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БЮС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549275"/>
            <a:ext cx="4246562" cy="575945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355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549275"/>
            <a:ext cx="3419475" cy="25654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3555" name="Text Box 6"/>
          <p:cNvSpPr txBox="1">
            <a:spLocks noChangeArrowheads="1"/>
          </p:cNvSpPr>
          <p:nvPr/>
        </p:nvSpPr>
        <p:spPr bwMode="auto">
          <a:xfrm>
            <a:off x="5651500" y="3429000"/>
            <a:ext cx="2881313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latin typeface="Arial Unicode MS" pitchFamily="34" charset="-128"/>
              </a:rPr>
              <a:t>6 мая 2015 года </a:t>
            </a:r>
            <a:r>
              <a:rPr lang="ru-RU" b="1" i="1"/>
              <a:t>около школы </a:t>
            </a:r>
            <a:r>
              <a:rPr lang="ru-RU" b="1" i="1">
                <a:latin typeface="Arial Unicode MS" pitchFamily="34" charset="-128"/>
              </a:rPr>
              <a:t>был торжественно открыт новый бюст</a:t>
            </a:r>
            <a:r>
              <a:rPr lang="ru-RU" b="1" i="1"/>
              <a:t> Бари Ганиевичу Шавалиеву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>
        <p14:flythrough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478</Words>
  <Application>Microsoft Office PowerPoint</Application>
  <PresentationFormat>Экран (4:3)</PresentationFormat>
  <Paragraphs>48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 Unicode MS</vt:lpstr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Участие в конкурсах </vt:lpstr>
      <vt:lpstr>Участие в конкурсах </vt:lpstr>
      <vt:lpstr>Участие на конференциях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Победы</dc:title>
  <dc:creator>Татьяна Ивановна</dc:creator>
  <cp:lastModifiedBy>001</cp:lastModifiedBy>
  <cp:revision>29</cp:revision>
  <dcterms:created xsi:type="dcterms:W3CDTF">2015-04-15T15:20:07Z</dcterms:created>
  <dcterms:modified xsi:type="dcterms:W3CDTF">2025-05-13T06:35:09Z</dcterms:modified>
</cp:coreProperties>
</file>